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83" r:id="rId3"/>
    <p:sldId id="257" r:id="rId4"/>
    <p:sldId id="310" r:id="rId5"/>
    <p:sldId id="311" r:id="rId6"/>
    <p:sldId id="259" r:id="rId7"/>
    <p:sldId id="258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3" r:id="rId27"/>
    <p:sldId id="302" r:id="rId28"/>
    <p:sldId id="304" r:id="rId29"/>
    <p:sldId id="305" r:id="rId30"/>
    <p:sldId id="306" r:id="rId31"/>
    <p:sldId id="307" r:id="rId32"/>
    <p:sldId id="308" r:id="rId33"/>
    <p:sldId id="309" r:id="rId34"/>
    <p:sldId id="312" r:id="rId35"/>
    <p:sldId id="313" r:id="rId36"/>
    <p:sldId id="314" r:id="rId37"/>
    <p:sldId id="315" r:id="rId38"/>
    <p:sldId id="316" r:id="rId39"/>
    <p:sldId id="282" r:id="rId40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Nexa Extra Light" panose="00000200000000000000" pitchFamily="2" charset="0"/>
      <p:regular r:id="rId47"/>
    </p:embeddedFont>
    <p:embeddedFont>
      <p:font typeface="Nexa Heavy" panose="00000A00000000000000" pitchFamily="2" charset="0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4F5C5-A0B4-53B2-9189-2DE919767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BF1F9-2B51-6D8F-4AD4-AEB2395F9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B6FAA-036F-791F-767B-B9B3AABFC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90E-8C18-421F-BF26-C7433A21871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388FD-C1C6-E54B-4654-7AD39E11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1C515-C5BA-7DA6-3A72-0B3CE248F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8345-D477-45F8-97C6-4D6C461A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2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7EAD8-7CA4-BB22-5C72-36835D9F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CCF4C-4C77-78E3-55EB-4A64E1E1C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1A307-593F-45F7-75FC-30FA7AC3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90E-8C18-421F-BF26-C7433A21871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43E69-E7C1-C27F-3F41-73691C80F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3CA06-78AF-464D-06E8-9A40FB80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8345-D477-45F8-97C6-4D6C461A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74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D291BD-2D14-88B2-6A05-502714BC2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32602-6D9E-15C9-FE07-F5123C4EC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D670E-E033-14CA-9563-C0A418A2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90E-8C18-421F-BF26-C7433A21871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CEB9F-344E-C6BC-096B-6AF221E6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BF1F4-D611-570D-C2C2-28A43A95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8345-D477-45F8-97C6-4D6C461A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D0C48-BADE-AC93-55D4-58185774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8D687-8400-DD70-875F-F3A96FC98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CB2EA-486D-6B06-6A78-F33412593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90E-8C18-421F-BF26-C7433A21871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A80FE-61D3-F3C0-6194-E88E0FCE9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61264-DCC1-D9E2-55AB-FE01A433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8345-D477-45F8-97C6-4D6C461A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01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6C78-8F92-931B-03B2-66BA2CE8D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605E6-00F8-843D-2A90-AF10240BA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BE3AF-1A28-6139-92A5-22F147170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90E-8C18-421F-BF26-C7433A21871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55982-A8B8-571C-ADAC-18F06B8A5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AE0EB-18BE-3A67-C7BF-C6A4045E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8345-D477-45F8-97C6-4D6C461A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64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EA2B9-C2BC-2B28-22EA-FCE90DED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4424B-8BC3-35D0-098C-B441273AA1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9C25C-BAF8-177C-7AAC-FCBAF5BF1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DDA52-5C13-50AB-E6E4-1160CB939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90E-8C18-421F-BF26-C7433A21871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BAFE4-7449-1BC5-45B3-C1E9787A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9F640-E285-CC62-5A57-14CD0E250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8345-D477-45F8-97C6-4D6C461A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4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52811-13ED-021A-CD6C-D848C3639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47F92-4552-63CF-5876-C0989E936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D1556-0409-6516-67E7-DF8FD89D6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33D1D-3A44-4B70-867F-A2B67172D0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E8BE88-801C-E0FD-E191-323943533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867F4D-3AF9-714F-ABD5-E60432D97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90E-8C18-421F-BF26-C7433A21871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8BB418-0D4F-1D40-AE23-A94528583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51B8C1-1713-A338-2B6B-EF19C673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8345-D477-45F8-97C6-4D6C461A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94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3C2D9-719E-ECA5-7A14-83FCF981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C58DD6-4178-B558-C24C-CC5D84D26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90E-8C18-421F-BF26-C7433A21871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DD209-C1F0-CAAF-141A-FB7F7CAC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ED310-930A-583F-8686-35B4AC8B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8345-D477-45F8-97C6-4D6C461A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82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98AA6D-6C08-5B28-592D-8797AE514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90E-8C18-421F-BF26-C7433A21871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26965-3693-0903-F518-8EA57A01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452C3-E9A3-45F6-E5A2-7D6437DF8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8345-D477-45F8-97C6-4D6C461A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28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7702-FF5C-24FC-60E7-19F660F2D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488C4-361F-AF89-630D-B32EBD8E7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4A6B31-6383-A332-50AE-29AB9C9CE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90BE7-17E6-2883-5A3F-5F903AB5F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90E-8C18-421F-BF26-C7433A21871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838F7-AA6F-1D5C-4C3D-E4288393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794BD-0E64-2D99-A962-E748800E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8345-D477-45F8-97C6-4D6C461A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42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4707A-766B-E0A0-865D-4FB24C20F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25F7F5-5B40-1BF5-8287-2B165140C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00F4F-42A2-D2DD-62E3-5F4CA8F6A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56908-0DEE-42B1-FFC1-7303596F3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90E-8C18-421F-BF26-C7433A21871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C53BF-147D-B789-C273-888F1AAF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60278-B8BE-A1EA-9FCE-53FCF0CC1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8345-D477-45F8-97C6-4D6C461A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8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EDB617-01A4-7990-585B-16AF68C95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68C33-92FD-DDD6-2A99-9274FD420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71048-B9FB-B7A2-73A6-DBAD169EAD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0590E-8C18-421F-BF26-C7433A21871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9FB25-FB67-98F3-12ED-E9C71C0B9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C0DF4-36A0-7AE0-17AF-88374FC90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88345-D477-45F8-97C6-4D6C461A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79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C6AD59-0E88-0ACF-1EC0-7DD14B4C382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5CBDE-764E-4296-3B58-D2ED3C964119}"/>
              </a:ext>
            </a:extLst>
          </p:cNvPr>
          <p:cNvSpPr txBox="1"/>
          <p:nvPr/>
        </p:nvSpPr>
        <p:spPr>
          <a:xfrm>
            <a:off x="824470" y="1469434"/>
            <a:ext cx="44470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Nexa Heavy" panose="00000A00000000000000" pitchFamily="2" charset="0"/>
              </a:rPr>
              <a:t>FULL</a:t>
            </a:r>
            <a:r>
              <a:rPr lang="en-US" sz="4000" dirty="0">
                <a:latin typeface="Nexa Heavy" panose="00000A00000000000000" pitchFamily="2" charset="0"/>
              </a:rPr>
              <a:t> </a:t>
            </a:r>
            <a:r>
              <a:rPr lang="en-US" sz="4800" dirty="0">
                <a:latin typeface="Nexa Heavy" panose="00000A00000000000000" pitchFamily="2" charset="0"/>
              </a:rPr>
              <a:t>ADDER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CIRCUIT</a:t>
            </a:r>
            <a:endParaRPr lang="en-US" sz="8200" dirty="0">
              <a:latin typeface="Nexa Heavy" panose="00000A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0CB944-DDFA-6B00-BA7F-D5F2777C42DC}"/>
              </a:ext>
            </a:extLst>
          </p:cNvPr>
          <p:cNvSpPr txBox="1"/>
          <p:nvPr/>
        </p:nvSpPr>
        <p:spPr>
          <a:xfrm>
            <a:off x="1438834" y="4385417"/>
            <a:ext cx="321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Nexa Heavy" panose="00000A00000000000000" pitchFamily="2" charset="0"/>
              </a:rPr>
              <a:t>[ GROUP 4] </a:t>
            </a:r>
            <a:endParaRPr lang="en-US" sz="1400" dirty="0">
              <a:latin typeface="Nexa Heavy" panose="00000A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A7060-6CCB-EE7F-E523-7B52CFB8DFA7}"/>
              </a:ext>
            </a:extLst>
          </p:cNvPr>
          <p:cNvSpPr txBox="1"/>
          <p:nvPr/>
        </p:nvSpPr>
        <p:spPr>
          <a:xfrm>
            <a:off x="302558" y="4847082"/>
            <a:ext cx="5490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Nexa Extra Light" panose="00000200000000000000" pitchFamily="2" charset="0"/>
              </a:rPr>
              <a:t>19.02.05.088, 19.02.05.102</a:t>
            </a:r>
            <a:br>
              <a:rPr lang="en-US" dirty="0">
                <a:latin typeface="Nexa Extra Light" panose="00000200000000000000" pitchFamily="2" charset="0"/>
              </a:rPr>
            </a:br>
            <a:r>
              <a:rPr lang="en-US" dirty="0">
                <a:latin typeface="Nexa Extra Light" panose="00000200000000000000" pitchFamily="2" charset="0"/>
              </a:rPr>
              <a:t>19.02.05.104, 19.02.05.190</a:t>
            </a:r>
          </a:p>
          <a:p>
            <a:pPr algn="ctr"/>
            <a:r>
              <a:rPr lang="en-US" dirty="0">
                <a:latin typeface="Nexa Extra Light" panose="00000200000000000000" pitchFamily="2" charset="0"/>
              </a:rPr>
              <a:t>19.02.05.192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332D1-E8A8-4D66-AC58-9C3C50606430}"/>
              </a:ext>
            </a:extLst>
          </p:cNvPr>
          <p:cNvSpPr txBox="1"/>
          <p:nvPr/>
        </p:nvSpPr>
        <p:spPr>
          <a:xfrm>
            <a:off x="1241720" y="3419868"/>
            <a:ext cx="361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Nexa Heavy" panose="00000A00000000000000" pitchFamily="2" charset="0"/>
              </a:rPr>
              <a:t>EEE 4134 (VLSI-I LAB)</a:t>
            </a:r>
            <a:endParaRPr lang="en-US" sz="1400" dirty="0">
              <a:latin typeface="Nexa Heavy" panose="00000A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033DD-B575-4486-B7F1-CB2AB7332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1" r="20426"/>
          <a:stretch/>
        </p:blipFill>
        <p:spPr>
          <a:xfrm>
            <a:off x="6095998" y="-9132"/>
            <a:ext cx="609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24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B4E725-CB3E-4B49-8DD5-DD45AAA5B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58" y="1872475"/>
            <a:ext cx="8531483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3585180" y="413525"/>
            <a:ext cx="50216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CONVENTIONAL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DRC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00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50C27-6C5D-4F48-A407-1738E0B85C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0258" y="1872475"/>
            <a:ext cx="8531482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3585180" y="413525"/>
            <a:ext cx="50216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CONVENTIONAL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LVS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343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E2D77-CB14-4FD4-8E64-74A92FEED5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0257" y="1872474"/>
            <a:ext cx="8531481" cy="4571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3585180" y="413525"/>
            <a:ext cx="50216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CONVENTIONAL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CELL AREA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251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CF6F2-BA86-77CA-65DA-D48143EBC9C2}"/>
              </a:ext>
            </a:extLst>
          </p:cNvPr>
          <p:cNvSpPr txBox="1"/>
          <p:nvPr/>
        </p:nvSpPr>
        <p:spPr>
          <a:xfrm>
            <a:off x="2828127" y="2798058"/>
            <a:ext cx="65357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TRANSMISSION GATE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FULL ADDER (20T)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21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3463071" y="413525"/>
            <a:ext cx="52658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TRANSMISSION GATE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SCHEMATIC</a:t>
            </a:r>
            <a:endParaRPr lang="en-US" sz="8200" dirty="0">
              <a:latin typeface="Nexa Heavy" panose="00000A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87018-4289-4D9B-A3AC-9A6A3865C3C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2124223"/>
            <a:ext cx="8128000" cy="406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59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0A524-ADC6-4FEB-87C8-87A6625A31F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1" y="1872588"/>
            <a:ext cx="8127999" cy="4571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2032000" y="413525"/>
            <a:ext cx="8127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TRANSMISSION GATE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INPUT &amp; OUTPUT WAVEFORM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27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7B15-ECEE-4D65-B62C-9096F05EABA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912211"/>
            <a:ext cx="8127998" cy="4532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2032000" y="413525"/>
            <a:ext cx="8127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TRANSMISSION GATE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LAYOUT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748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E0573-2C42-4284-B779-19A8B65008F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9" y="1872588"/>
            <a:ext cx="8127999" cy="4571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2032000" y="413525"/>
            <a:ext cx="8127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TRANSMISSION GATE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DRC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574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597B2-D82D-4990-932F-F55393E92DA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9" y="1872588"/>
            <a:ext cx="8127999" cy="4575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2032000" y="413525"/>
            <a:ext cx="8127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TRANSMISSION GATE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LVS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090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E2D77-CB14-4FD4-8E64-74A92FEED5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0257" y="1872474"/>
            <a:ext cx="8531481" cy="4571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3458629" y="413527"/>
            <a:ext cx="527473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TRANSMISSION GATE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CELL AREA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019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CF6F2-BA86-77CA-65DA-D48143EBC9C2}"/>
              </a:ext>
            </a:extLst>
          </p:cNvPr>
          <p:cNvSpPr txBox="1"/>
          <p:nvPr/>
        </p:nvSpPr>
        <p:spPr>
          <a:xfrm>
            <a:off x="2828127" y="3075057"/>
            <a:ext cx="6535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Nexa Heavy" panose="00000A00000000000000" pitchFamily="2" charset="0"/>
              </a:rPr>
              <a:t>INTRODUCTION</a:t>
            </a:r>
            <a:endParaRPr lang="en-US" sz="24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774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CF6F2-BA86-77CA-65DA-D48143EBC9C2}"/>
              </a:ext>
            </a:extLst>
          </p:cNvPr>
          <p:cNvSpPr txBox="1"/>
          <p:nvPr/>
        </p:nvSpPr>
        <p:spPr>
          <a:xfrm>
            <a:off x="2828127" y="3075057"/>
            <a:ext cx="6535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Nexa Heavy" panose="00000A00000000000000" pitchFamily="2" charset="0"/>
              </a:rPr>
              <a:t>FULL ADDER (14T)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735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3463071" y="413525"/>
            <a:ext cx="52658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14T FULL ADDER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SCHEMATIC</a:t>
            </a:r>
            <a:endParaRPr lang="en-US" sz="8200" dirty="0">
              <a:latin typeface="Nexa Heavy" panose="00000A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101BE-DA71-4237-9B8B-AF72706BE18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7" y="2088934"/>
            <a:ext cx="6426183" cy="41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8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2032000" y="413525"/>
            <a:ext cx="8127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14T FULL ADDER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INPUT &amp; OUTPUT WAVEFORM</a:t>
            </a:r>
            <a:endParaRPr lang="en-US" sz="8200" dirty="0">
              <a:latin typeface="Nexa Heavy" panose="00000A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A1B75-EE79-45A9-97AF-B883AD65361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409" y="1872587"/>
            <a:ext cx="7159179" cy="457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42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681AD6-572F-46F2-95CA-43E8A613DDE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892193"/>
            <a:ext cx="8127997" cy="4572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2032000" y="413525"/>
            <a:ext cx="8127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14T FULL ADDER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LAYOUT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35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19BF9B-CB21-431F-A46C-CFE49909003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892193"/>
            <a:ext cx="8129248" cy="4572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2032000" y="413525"/>
            <a:ext cx="8127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14T FULL ADDER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DRC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027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60358-5FE6-4D80-AE9C-C6FD91E1D0E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52" y="1892192"/>
            <a:ext cx="8127998" cy="4602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2032000" y="413525"/>
            <a:ext cx="8127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14T FULL ADDER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LVS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420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60358-5FE6-4D80-AE9C-C6FD91E1D0E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52" y="1892192"/>
            <a:ext cx="8127998" cy="4602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2032000" y="413525"/>
            <a:ext cx="8127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14T FULL ADDER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CELL AREA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170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CF6F2-BA86-77CA-65DA-D48143EBC9C2}"/>
              </a:ext>
            </a:extLst>
          </p:cNvPr>
          <p:cNvSpPr txBox="1"/>
          <p:nvPr/>
        </p:nvSpPr>
        <p:spPr>
          <a:xfrm>
            <a:off x="2828127" y="2767280"/>
            <a:ext cx="6535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Nexa Heavy" panose="00000A00000000000000" pitchFamily="2" charset="0"/>
              </a:rPr>
              <a:t>GATE DIFFUSION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FULL ADDER (10T)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795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28FD1-56FC-4900-A257-C1574817451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832" y="2088934"/>
            <a:ext cx="7590331" cy="4103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3463071" y="413525"/>
            <a:ext cx="52658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GATE DIFFUSION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SCHEMATIC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987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781F7-5B17-459C-B50B-30D1F60B134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832" y="2088934"/>
            <a:ext cx="7615298" cy="4103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2088119" y="413525"/>
            <a:ext cx="80157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GATE DIFFUSION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INPUT &amp; OUTPUT WAVEFORM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628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8903D-DF69-8588-7B25-8F11BAC1AB7D}"/>
              </a:ext>
            </a:extLst>
          </p:cNvPr>
          <p:cNvSpPr txBox="1"/>
          <p:nvPr/>
        </p:nvSpPr>
        <p:spPr>
          <a:xfrm>
            <a:off x="1145582" y="735955"/>
            <a:ext cx="990083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Nexa Extra Light" panose="00000200000000000000" pitchFamily="2" charset="0"/>
              </a:rPr>
              <a:t>Full adders play a vital role in digital circuits, serving as essential elements for performing arithmetic operations.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Nexa Extra Light" panose="000002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Nexa Extra Light" panose="00000200000000000000" pitchFamily="2" charset="0"/>
              </a:rPr>
              <a:t>Diverse circuit arrangements have varying effects on performance, power usage, and efficient use of circuit space.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Nexa Extra Light" panose="000002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Nexa Extra Light" panose="00000200000000000000" pitchFamily="2" charset="0"/>
              </a:rPr>
              <a:t>This presentation dives into an examination of 4 Full-Adder designs: Conventional design, Transmission Gate design, Pass Transistor design, and GDI Full Adder design.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Nexa Extra Light" panose="000002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Nexa Extra Light" panose="00000200000000000000" pitchFamily="2" charset="0"/>
              </a:rPr>
              <a:t>Through a comparative assessment, we will uncover the advantages and drawbacks of each design, providing insights into their respective strengths and limitations.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Nexa Extra Light" panose="000002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Nexa Extra Light" panose="00000200000000000000" pitchFamily="2" charset="0"/>
              </a:rPr>
              <a:t>The goal is to identify the most suitable design for specific applications by carefully weighing trade-offs, aiming to achieve an optimal balance between different factors.</a:t>
            </a:r>
          </a:p>
        </p:txBody>
      </p:sp>
    </p:spTree>
    <p:extLst>
      <p:ext uri="{BB962C8B-B14F-4D97-AF65-F5344CB8AC3E}">
        <p14:creationId xmlns:p14="http://schemas.microsoft.com/office/powerpoint/2010/main" val="1924800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E3842-6E98-4270-AE65-721788A232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424" y="2088934"/>
            <a:ext cx="7635706" cy="4103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2088119" y="413525"/>
            <a:ext cx="80157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GATE DIFFUSION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LAYOUT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06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1921D4-2C94-4287-915E-DA2F18B8D46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70" y="2088934"/>
            <a:ext cx="7635706" cy="4117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2088119" y="413525"/>
            <a:ext cx="80157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GATE DIFFUSION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DRC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123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62F70-5D41-4666-B1A5-6072454B4C9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70" y="2088934"/>
            <a:ext cx="7635706" cy="4110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2088119" y="413525"/>
            <a:ext cx="80157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GATE DIFFUSION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LVS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276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93529-F56A-4FA4-8325-2B42AA834D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69" y="2088934"/>
            <a:ext cx="7626289" cy="4110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2088119" y="413525"/>
            <a:ext cx="80157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GATE DIFFUSION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CELL AREA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434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2088119" y="413525"/>
            <a:ext cx="80157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COMPARISON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TABLE</a:t>
            </a:r>
            <a:endParaRPr lang="en-US" sz="8200" dirty="0">
              <a:latin typeface="Nexa Heavy" panose="00000A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65231E4-5566-4649-9585-3351479311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013335"/>
                  </p:ext>
                </p:extLst>
              </p:nvPr>
            </p:nvGraphicFramePr>
            <p:xfrm>
              <a:off x="1212202" y="2088934"/>
              <a:ext cx="9767590" cy="3760486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1652127">
                      <a:extLst>
                        <a:ext uri="{9D8B030D-6E8A-4147-A177-3AD203B41FA5}">
                          <a16:colId xmlns:a16="http://schemas.microsoft.com/office/drawing/2014/main" val="1517289557"/>
                        </a:ext>
                      </a:extLst>
                    </a:gridCol>
                    <a:gridCol w="1268617">
                      <a:extLst>
                        <a:ext uri="{9D8B030D-6E8A-4147-A177-3AD203B41FA5}">
                          <a16:colId xmlns:a16="http://schemas.microsoft.com/office/drawing/2014/main" val="2332587148"/>
                        </a:ext>
                      </a:extLst>
                    </a:gridCol>
                    <a:gridCol w="1021610">
                      <a:extLst>
                        <a:ext uri="{9D8B030D-6E8A-4147-A177-3AD203B41FA5}">
                          <a16:colId xmlns:a16="http://schemas.microsoft.com/office/drawing/2014/main" val="2196337745"/>
                        </a:ext>
                      </a:extLst>
                    </a:gridCol>
                    <a:gridCol w="1306535">
                      <a:extLst>
                        <a:ext uri="{9D8B030D-6E8A-4147-A177-3AD203B41FA5}">
                          <a16:colId xmlns:a16="http://schemas.microsoft.com/office/drawing/2014/main" val="3290939237"/>
                        </a:ext>
                      </a:extLst>
                    </a:gridCol>
                    <a:gridCol w="1014025">
                      <a:extLst>
                        <a:ext uri="{9D8B030D-6E8A-4147-A177-3AD203B41FA5}">
                          <a16:colId xmlns:a16="http://schemas.microsoft.com/office/drawing/2014/main" val="1673791899"/>
                        </a:ext>
                      </a:extLst>
                    </a:gridCol>
                    <a:gridCol w="1289200">
                      <a:extLst>
                        <a:ext uri="{9D8B030D-6E8A-4147-A177-3AD203B41FA5}">
                          <a16:colId xmlns:a16="http://schemas.microsoft.com/office/drawing/2014/main" val="280722711"/>
                        </a:ext>
                      </a:extLst>
                    </a:gridCol>
                    <a:gridCol w="814689">
                      <a:extLst>
                        <a:ext uri="{9D8B030D-6E8A-4147-A177-3AD203B41FA5}">
                          <a16:colId xmlns:a16="http://schemas.microsoft.com/office/drawing/2014/main" val="648853645"/>
                        </a:ext>
                      </a:extLst>
                    </a:gridCol>
                    <a:gridCol w="1400787">
                      <a:extLst>
                        <a:ext uri="{9D8B030D-6E8A-4147-A177-3AD203B41FA5}">
                          <a16:colId xmlns:a16="http://schemas.microsoft.com/office/drawing/2014/main" val="1320079284"/>
                        </a:ext>
                      </a:extLst>
                    </a:gridCol>
                  </a:tblGrid>
                  <a:tr h="499000">
                    <a:tc gridSpan="8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Comparison Table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9942" marR="99942" marT="49971" marB="49971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8746443"/>
                      </a:ext>
                    </a:extLst>
                  </a:tr>
                  <a:tr h="123650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 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Propagation Delay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Average Power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 dirty="0">
                              <a:effectLst/>
                            </a:rPr>
                            <a:t>Power Delay Product</a:t>
                          </a:r>
                          <a:endParaRPr lang="en-US" sz="15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Cell Area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No. of Transistors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No. of DRC Errors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No. of LVS Mismatches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extLst>
                      <a:ext uri="{0D108BD9-81ED-4DB2-BD59-A6C34878D82A}">
                        <a16:rowId xmlns:a16="http://schemas.microsoft.com/office/drawing/2014/main" val="3977480826"/>
                      </a:ext>
                    </a:extLst>
                  </a:tr>
                  <a:tr h="50491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Conventional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67.72 ps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456.6 nW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3.09</a:t>
                          </a:r>
                          <a14:m>
                            <m:oMath xmlns:m="http://schemas.openxmlformats.org/officeDocument/2006/math">
                              <m:r>
                                <a:rPr lang="en-GB" sz="1500">
                                  <a:effectLst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GB" sz="1500">
                                      <a:effectLst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GB" sz="1500">
                                      <a:effectLst/>
                                    </a:rPr>
                                    <m:t>−17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>
                              <a:effectLst/>
                            </a:rPr>
                            <a:t> </a:t>
                          </a:r>
                          <a:r>
                            <a:rPr lang="en-GB" sz="1500">
                              <a:effectLst/>
                            </a:rPr>
                            <a:t> J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88.497 sq um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28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0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0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extLst>
                      <a:ext uri="{0D108BD9-81ED-4DB2-BD59-A6C34878D82A}">
                        <a16:rowId xmlns:a16="http://schemas.microsoft.com/office/drawing/2014/main" val="3256839569"/>
                      </a:ext>
                    </a:extLst>
                  </a:tr>
                  <a:tr h="50491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Transmission Gate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4.27 ps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650.1 nW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2.77</a:t>
                          </a:r>
                          <a14:m>
                            <m:oMath xmlns:m="http://schemas.openxmlformats.org/officeDocument/2006/math">
                              <m:r>
                                <a:rPr lang="en-GB" sz="1500">
                                  <a:effectLst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GB" sz="1500">
                                      <a:effectLst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GB" sz="1500">
                                      <a:effectLst/>
                                    </a:rPr>
                                    <m:t>−18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>
                              <a:effectLst/>
                            </a:rPr>
                            <a:t> </a:t>
                          </a:r>
                          <a:r>
                            <a:rPr lang="en-GB" sz="1500">
                              <a:effectLst/>
                            </a:rPr>
                            <a:t>J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146.5 sq um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20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0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0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extLst>
                      <a:ext uri="{0D108BD9-81ED-4DB2-BD59-A6C34878D82A}">
                        <a16:rowId xmlns:a16="http://schemas.microsoft.com/office/drawing/2014/main" val="3572317494"/>
                      </a:ext>
                    </a:extLst>
                  </a:tr>
                  <a:tr h="50415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14T Full Adder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3.821 ps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1.837 uW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5.613</a:t>
                          </a:r>
                          <a14:m>
                            <m:oMath xmlns:m="http://schemas.openxmlformats.org/officeDocument/2006/math">
                              <m:r>
                                <a:rPr lang="en-GB" sz="1500">
                                  <a:effectLst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GB" sz="1500">
                                      <a:effectLst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GB" sz="1500">
                                      <a:effectLst/>
                                    </a:rPr>
                                    <m:t>−25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>
                              <a:effectLst/>
                            </a:rPr>
                            <a:t> J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24.2025 um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14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0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0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extLst>
                      <a:ext uri="{0D108BD9-81ED-4DB2-BD59-A6C34878D82A}">
                        <a16:rowId xmlns:a16="http://schemas.microsoft.com/office/drawing/2014/main" val="217035746"/>
                      </a:ext>
                    </a:extLst>
                  </a:tr>
                  <a:tr h="50491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Gate Diffusion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7.238 ps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 dirty="0">
                              <a:effectLst/>
                            </a:rPr>
                            <a:t>1.28 </a:t>
                          </a:r>
                          <a:r>
                            <a:rPr lang="en-GB" sz="1500" dirty="0" err="1">
                              <a:effectLst/>
                            </a:rPr>
                            <a:t>uW</a:t>
                          </a:r>
                          <a:endParaRPr lang="en-US" sz="15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 dirty="0">
                              <a:effectLst/>
                            </a:rPr>
                            <a:t>9.26</a:t>
                          </a:r>
                          <a14:m>
                            <m:oMath xmlns:m="http://schemas.openxmlformats.org/officeDocument/2006/math">
                              <m:r>
                                <a:rPr lang="en-GB" sz="1500">
                                  <a:effectLst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GB" sz="1500">
                                      <a:effectLst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GB" sz="1500">
                                      <a:effectLst/>
                                    </a:rPr>
                                    <m:t>−18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600" dirty="0">
                              <a:effectLst/>
                            </a:rPr>
                            <a:t> </a:t>
                          </a:r>
                          <a:r>
                            <a:rPr lang="en-GB" sz="1600" b="0" dirty="0">
                              <a:effectLst/>
                            </a:rPr>
                            <a:t>J</a:t>
                          </a:r>
                          <a:endParaRPr lang="en-US" sz="15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57.696 sq um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10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0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 dirty="0">
                              <a:effectLst/>
                            </a:rPr>
                            <a:t>0</a:t>
                          </a:r>
                          <a:endParaRPr lang="en-US" sz="15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extLst>
                      <a:ext uri="{0D108BD9-81ED-4DB2-BD59-A6C34878D82A}">
                        <a16:rowId xmlns:a16="http://schemas.microsoft.com/office/drawing/2014/main" val="22186166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65231E4-5566-4649-9585-3351479311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013335"/>
                  </p:ext>
                </p:extLst>
              </p:nvPr>
            </p:nvGraphicFramePr>
            <p:xfrm>
              <a:off x="1212202" y="2088934"/>
              <a:ext cx="9767590" cy="3760486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1652127">
                      <a:extLst>
                        <a:ext uri="{9D8B030D-6E8A-4147-A177-3AD203B41FA5}">
                          <a16:colId xmlns:a16="http://schemas.microsoft.com/office/drawing/2014/main" val="1517289557"/>
                        </a:ext>
                      </a:extLst>
                    </a:gridCol>
                    <a:gridCol w="1268617">
                      <a:extLst>
                        <a:ext uri="{9D8B030D-6E8A-4147-A177-3AD203B41FA5}">
                          <a16:colId xmlns:a16="http://schemas.microsoft.com/office/drawing/2014/main" val="2332587148"/>
                        </a:ext>
                      </a:extLst>
                    </a:gridCol>
                    <a:gridCol w="1021610">
                      <a:extLst>
                        <a:ext uri="{9D8B030D-6E8A-4147-A177-3AD203B41FA5}">
                          <a16:colId xmlns:a16="http://schemas.microsoft.com/office/drawing/2014/main" val="2196337745"/>
                        </a:ext>
                      </a:extLst>
                    </a:gridCol>
                    <a:gridCol w="1306535">
                      <a:extLst>
                        <a:ext uri="{9D8B030D-6E8A-4147-A177-3AD203B41FA5}">
                          <a16:colId xmlns:a16="http://schemas.microsoft.com/office/drawing/2014/main" val="3290939237"/>
                        </a:ext>
                      </a:extLst>
                    </a:gridCol>
                    <a:gridCol w="1014025">
                      <a:extLst>
                        <a:ext uri="{9D8B030D-6E8A-4147-A177-3AD203B41FA5}">
                          <a16:colId xmlns:a16="http://schemas.microsoft.com/office/drawing/2014/main" val="1673791899"/>
                        </a:ext>
                      </a:extLst>
                    </a:gridCol>
                    <a:gridCol w="1289200">
                      <a:extLst>
                        <a:ext uri="{9D8B030D-6E8A-4147-A177-3AD203B41FA5}">
                          <a16:colId xmlns:a16="http://schemas.microsoft.com/office/drawing/2014/main" val="280722711"/>
                        </a:ext>
                      </a:extLst>
                    </a:gridCol>
                    <a:gridCol w="814689">
                      <a:extLst>
                        <a:ext uri="{9D8B030D-6E8A-4147-A177-3AD203B41FA5}">
                          <a16:colId xmlns:a16="http://schemas.microsoft.com/office/drawing/2014/main" val="648853645"/>
                        </a:ext>
                      </a:extLst>
                    </a:gridCol>
                    <a:gridCol w="1400787">
                      <a:extLst>
                        <a:ext uri="{9D8B030D-6E8A-4147-A177-3AD203B41FA5}">
                          <a16:colId xmlns:a16="http://schemas.microsoft.com/office/drawing/2014/main" val="1320079284"/>
                        </a:ext>
                      </a:extLst>
                    </a:gridCol>
                  </a:tblGrid>
                  <a:tr h="499000">
                    <a:tc gridSpan="8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Comparison Table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9942" marR="99942" marT="49971" marB="49971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8746443"/>
                      </a:ext>
                    </a:extLst>
                  </a:tr>
                  <a:tr h="123650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 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Propagation Delay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Average Power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 dirty="0">
                              <a:effectLst/>
                            </a:rPr>
                            <a:t>Power Delay Product</a:t>
                          </a:r>
                          <a:endParaRPr lang="en-US" sz="15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Cell Area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No. of Transistors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No. of DRC Errors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No. of LVS Mismatches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extLst>
                      <a:ext uri="{0D108BD9-81ED-4DB2-BD59-A6C34878D82A}">
                        <a16:rowId xmlns:a16="http://schemas.microsoft.com/office/drawing/2014/main" val="3977480826"/>
                      </a:ext>
                    </a:extLst>
                  </a:tr>
                  <a:tr h="50491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Conventional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67.72 ps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456.6 nW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3563" marR="93563" marT="0" marB="0" anchor="ctr">
                        <a:blipFill>
                          <a:blip r:embed="rId2"/>
                          <a:stretch>
                            <a:fillRect l="-301395" t="-344578" r="-346977" b="-3204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88.497 sq um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28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0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0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extLst>
                      <a:ext uri="{0D108BD9-81ED-4DB2-BD59-A6C34878D82A}">
                        <a16:rowId xmlns:a16="http://schemas.microsoft.com/office/drawing/2014/main" val="3256839569"/>
                      </a:ext>
                    </a:extLst>
                  </a:tr>
                  <a:tr h="50491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Transmission Gate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4.27 ps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650.1 nW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3563" marR="93563" marT="0" marB="0" anchor="ctr">
                        <a:blipFill>
                          <a:blip r:embed="rId2"/>
                          <a:stretch>
                            <a:fillRect l="-301395" t="-444578" r="-346977" b="-2204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146.5 sq um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20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0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0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extLst>
                      <a:ext uri="{0D108BD9-81ED-4DB2-BD59-A6C34878D82A}">
                        <a16:rowId xmlns:a16="http://schemas.microsoft.com/office/drawing/2014/main" val="3572317494"/>
                      </a:ext>
                    </a:extLst>
                  </a:tr>
                  <a:tr h="51022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14T Full Adder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3.821 ps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1.837 uW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3563" marR="93563" marT="0" marB="0" anchor="ctr">
                        <a:blipFill>
                          <a:blip r:embed="rId2"/>
                          <a:stretch>
                            <a:fillRect l="-301395" t="-538095" r="-346977" b="-1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24.2025 um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14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0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0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extLst>
                      <a:ext uri="{0D108BD9-81ED-4DB2-BD59-A6C34878D82A}">
                        <a16:rowId xmlns:a16="http://schemas.microsoft.com/office/drawing/2014/main" val="217035746"/>
                      </a:ext>
                    </a:extLst>
                  </a:tr>
                  <a:tr h="50491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Gate Diffusion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7.238 ps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 dirty="0">
                              <a:effectLst/>
                            </a:rPr>
                            <a:t>1.28 </a:t>
                          </a:r>
                          <a:r>
                            <a:rPr lang="en-GB" sz="1500" dirty="0" err="1">
                              <a:effectLst/>
                            </a:rPr>
                            <a:t>uW</a:t>
                          </a:r>
                          <a:endParaRPr lang="en-US" sz="15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3563" marR="93563" marT="0" marB="0" anchor="ctr">
                        <a:blipFill>
                          <a:blip r:embed="rId2"/>
                          <a:stretch>
                            <a:fillRect l="-301395" t="-645783" r="-346977" b="-19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57.696 sq um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10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0</a:t>
                          </a:r>
                          <a:endParaRPr lang="en-US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500" dirty="0">
                              <a:effectLst/>
                            </a:rPr>
                            <a:t>0</a:t>
                          </a:r>
                          <a:endParaRPr lang="en-US" sz="15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3563" marR="93563" marT="0" marB="0" anchor="ctr"/>
                    </a:tc>
                    <a:extLst>
                      <a:ext uri="{0D108BD9-81ED-4DB2-BD59-A6C34878D82A}">
                        <a16:rowId xmlns:a16="http://schemas.microsoft.com/office/drawing/2014/main" val="22186166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3318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2088119" y="413525"/>
            <a:ext cx="8015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Nexa Heavy" panose="00000A00000000000000" pitchFamily="2" charset="0"/>
              </a:rPr>
              <a:t>CONVENTIONAL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AA141C-5CE5-459E-B9A1-7C1585BEFDA0}"/>
              </a:ext>
            </a:extLst>
          </p:cNvPr>
          <p:cNvCxnSpPr/>
          <p:nvPr/>
        </p:nvCxnSpPr>
        <p:spPr>
          <a:xfrm>
            <a:off x="6096000" y="1642370"/>
            <a:ext cx="0" cy="42524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7BAF03-8F40-4022-8610-4CC254C0F04A}"/>
              </a:ext>
            </a:extLst>
          </p:cNvPr>
          <p:cNvSpPr txBox="1"/>
          <p:nvPr/>
        </p:nvSpPr>
        <p:spPr>
          <a:xfrm>
            <a:off x="0" y="1642370"/>
            <a:ext cx="6095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ADVANTAGES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BF366C-8272-4C9C-B6A8-3064FD800418}"/>
              </a:ext>
            </a:extLst>
          </p:cNvPr>
          <p:cNvSpPr txBox="1"/>
          <p:nvPr/>
        </p:nvSpPr>
        <p:spPr>
          <a:xfrm>
            <a:off x="6096004" y="1642370"/>
            <a:ext cx="6095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DISADVANTAGES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85751B-0F9C-4F90-B6FD-4467B0DBFD85}"/>
              </a:ext>
            </a:extLst>
          </p:cNvPr>
          <p:cNvSpPr txBox="1"/>
          <p:nvPr/>
        </p:nvSpPr>
        <p:spPr>
          <a:xfrm>
            <a:off x="443885" y="2547891"/>
            <a:ext cx="5211192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Nexa Extra Light" panose="00000200000000000000" pitchFamily="2" charset="0"/>
              </a:rPr>
              <a:t>• Low Power Consumption</a:t>
            </a:r>
            <a:br>
              <a:rPr lang="en-US" sz="2400" dirty="0">
                <a:latin typeface="Nexa Extra Light" panose="00000200000000000000" pitchFamily="2" charset="0"/>
              </a:rPr>
            </a:br>
            <a:r>
              <a:rPr lang="en-US" sz="2400" dirty="0">
                <a:latin typeface="Nexa Extra Light" panose="00000200000000000000" pitchFamily="2" charset="0"/>
              </a:rPr>
              <a:t>• Comparatively Simpler in Design</a:t>
            </a:r>
            <a:br>
              <a:rPr lang="en-US" sz="2400" dirty="0">
                <a:latin typeface="Nexa Extra Light" panose="00000200000000000000" pitchFamily="2" charset="0"/>
              </a:rPr>
            </a:br>
            <a:r>
              <a:rPr lang="en-US" sz="2400" dirty="0">
                <a:latin typeface="Nexa Extra Light" panose="00000200000000000000" pitchFamily="2" charset="0"/>
              </a:rPr>
              <a:t>• Potentially Faster Operation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9CBE2B-0816-4E1A-AE57-34CCF8DCF8AC}"/>
              </a:ext>
            </a:extLst>
          </p:cNvPr>
          <p:cNvSpPr txBox="1"/>
          <p:nvPr/>
        </p:nvSpPr>
        <p:spPr>
          <a:xfrm>
            <a:off x="6538406" y="2580444"/>
            <a:ext cx="5211192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050505"/>
                </a:solidFill>
                <a:effectLst/>
                <a:latin typeface="Nexa Extra Light" panose="00000200000000000000" pitchFamily="2" charset="0"/>
              </a:rPr>
              <a:t>• Limited Functionality</a:t>
            </a:r>
          </a:p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050505"/>
                </a:solidFill>
                <a:effectLst/>
                <a:latin typeface="Nexa Extra Light" panose="00000200000000000000" pitchFamily="2" charset="0"/>
              </a:rPr>
              <a:t>• Reduced Noise Margin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50505"/>
                </a:solidFill>
                <a:latin typeface="Nexa Extra Light" panose="00000200000000000000" pitchFamily="2" charset="0"/>
              </a:rPr>
              <a:t>• </a:t>
            </a:r>
            <a:r>
              <a:rPr lang="en-US" sz="2400" b="0" i="0" dirty="0">
                <a:solidFill>
                  <a:srgbClr val="050505"/>
                </a:solidFill>
                <a:effectLst/>
                <a:latin typeface="Nexa Extra Light" panose="00000200000000000000" pitchFamily="2" charset="0"/>
              </a:rPr>
              <a:t>Higher </a:t>
            </a:r>
            <a:r>
              <a:rPr lang="en-US" sz="2400" dirty="0">
                <a:solidFill>
                  <a:srgbClr val="050505"/>
                </a:solidFill>
                <a:latin typeface="Nexa Extra Light" panose="00000200000000000000" pitchFamily="2" charset="0"/>
              </a:rPr>
              <a:t>P</a:t>
            </a:r>
            <a:r>
              <a:rPr lang="en-US" sz="2400" b="0" i="0" dirty="0">
                <a:solidFill>
                  <a:srgbClr val="050505"/>
                </a:solidFill>
                <a:effectLst/>
                <a:latin typeface="Nexa Extra Light" panose="00000200000000000000" pitchFamily="2" charset="0"/>
              </a:rPr>
              <a:t>ropagation </a:t>
            </a:r>
            <a:r>
              <a:rPr lang="en-US" sz="2400" dirty="0">
                <a:solidFill>
                  <a:srgbClr val="050505"/>
                </a:solidFill>
                <a:latin typeface="Nexa Extra Light" panose="00000200000000000000" pitchFamily="2" charset="0"/>
              </a:rPr>
              <a:t>D</a:t>
            </a:r>
            <a:r>
              <a:rPr lang="en-US" sz="2400" b="0" i="0" dirty="0">
                <a:solidFill>
                  <a:srgbClr val="050505"/>
                </a:solidFill>
                <a:effectLst/>
                <a:latin typeface="Nexa Extra Light" panose="00000200000000000000" pitchFamily="2" charset="0"/>
              </a:rPr>
              <a:t>elay.</a:t>
            </a:r>
            <a:endParaRPr lang="en-US" sz="2400" dirty="0">
              <a:latin typeface="Nexa Extra Light" panose="000002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268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2088119" y="413525"/>
            <a:ext cx="8015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Nexa Heavy" panose="00000A00000000000000" pitchFamily="2" charset="0"/>
              </a:rPr>
              <a:t>TRANSMISSION GATE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AA141C-5CE5-459E-B9A1-7C1585BEFDA0}"/>
              </a:ext>
            </a:extLst>
          </p:cNvPr>
          <p:cNvCxnSpPr/>
          <p:nvPr/>
        </p:nvCxnSpPr>
        <p:spPr>
          <a:xfrm>
            <a:off x="6096000" y="1642370"/>
            <a:ext cx="0" cy="42524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7BAF03-8F40-4022-8610-4CC254C0F04A}"/>
              </a:ext>
            </a:extLst>
          </p:cNvPr>
          <p:cNvSpPr txBox="1"/>
          <p:nvPr/>
        </p:nvSpPr>
        <p:spPr>
          <a:xfrm>
            <a:off x="0" y="1642370"/>
            <a:ext cx="6095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ADVANTAGES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BF366C-8272-4C9C-B6A8-3064FD800418}"/>
              </a:ext>
            </a:extLst>
          </p:cNvPr>
          <p:cNvSpPr txBox="1"/>
          <p:nvPr/>
        </p:nvSpPr>
        <p:spPr>
          <a:xfrm>
            <a:off x="6096004" y="1642370"/>
            <a:ext cx="6095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DISADVANTAGES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85751B-0F9C-4F90-B6FD-4467B0DBFD85}"/>
              </a:ext>
            </a:extLst>
          </p:cNvPr>
          <p:cNvSpPr txBox="1"/>
          <p:nvPr/>
        </p:nvSpPr>
        <p:spPr>
          <a:xfrm>
            <a:off x="443885" y="2547891"/>
            <a:ext cx="5211192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Nexa Extra Light" panose="00000200000000000000" pitchFamily="2" charset="0"/>
              </a:rPr>
              <a:t>• [Text]</a:t>
            </a:r>
            <a:br>
              <a:rPr lang="en-US" sz="2400" dirty="0">
                <a:latin typeface="Nexa Extra Light" panose="00000200000000000000" pitchFamily="2" charset="0"/>
              </a:rPr>
            </a:br>
            <a:r>
              <a:rPr lang="en-US" sz="2400" dirty="0">
                <a:latin typeface="Nexa Extra Light" panose="00000200000000000000" pitchFamily="2" charset="0"/>
              </a:rPr>
              <a:t>• [Text]</a:t>
            </a:r>
            <a:br>
              <a:rPr lang="en-US" sz="2400" dirty="0">
                <a:latin typeface="Nexa Extra Light" panose="00000200000000000000" pitchFamily="2" charset="0"/>
              </a:rPr>
            </a:br>
            <a:r>
              <a:rPr lang="en-US" sz="2400" dirty="0">
                <a:latin typeface="Nexa Extra Light" panose="00000200000000000000" pitchFamily="2" charset="0"/>
              </a:rPr>
              <a:t>• [Text]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9CBE2B-0816-4E1A-AE57-34CCF8DCF8AC}"/>
              </a:ext>
            </a:extLst>
          </p:cNvPr>
          <p:cNvSpPr txBox="1"/>
          <p:nvPr/>
        </p:nvSpPr>
        <p:spPr>
          <a:xfrm>
            <a:off x="6538406" y="2580444"/>
            <a:ext cx="5211192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050505"/>
                </a:solidFill>
                <a:effectLst/>
                <a:latin typeface="Nexa Extra Light" panose="00000200000000000000" pitchFamily="2" charset="0"/>
              </a:rPr>
              <a:t>• </a:t>
            </a:r>
            <a:r>
              <a:rPr lang="en-US" sz="2400" dirty="0">
                <a:latin typeface="Nexa Extra Light" panose="00000200000000000000" pitchFamily="2" charset="0"/>
              </a:rPr>
              <a:t>[Text]</a:t>
            </a:r>
          </a:p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050505"/>
                </a:solidFill>
                <a:effectLst/>
                <a:latin typeface="Nexa Extra Light" panose="00000200000000000000" pitchFamily="2" charset="0"/>
              </a:rPr>
              <a:t>• </a:t>
            </a:r>
            <a:r>
              <a:rPr lang="en-US" sz="2400" dirty="0">
                <a:latin typeface="Nexa Extra Light" panose="00000200000000000000" pitchFamily="2" charset="0"/>
              </a:rPr>
              <a:t>[Text]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50505"/>
                </a:solidFill>
                <a:latin typeface="Nexa Extra Light" panose="00000200000000000000" pitchFamily="2" charset="0"/>
              </a:rPr>
              <a:t>• </a:t>
            </a:r>
            <a:r>
              <a:rPr lang="en-US" sz="2400" dirty="0">
                <a:latin typeface="Nexa Extra Light" panose="00000200000000000000" pitchFamily="2" charset="0"/>
              </a:rPr>
              <a:t>[Text]</a:t>
            </a:r>
          </a:p>
        </p:txBody>
      </p:sp>
    </p:spTree>
    <p:extLst>
      <p:ext uri="{BB962C8B-B14F-4D97-AF65-F5344CB8AC3E}">
        <p14:creationId xmlns:p14="http://schemas.microsoft.com/office/powerpoint/2010/main" val="225467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2088119" y="413525"/>
            <a:ext cx="8015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Nexa Heavy" panose="00000A00000000000000" pitchFamily="2" charset="0"/>
              </a:rPr>
              <a:t>14T FULL ADDER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AA141C-5CE5-459E-B9A1-7C1585BEFDA0}"/>
              </a:ext>
            </a:extLst>
          </p:cNvPr>
          <p:cNvCxnSpPr/>
          <p:nvPr/>
        </p:nvCxnSpPr>
        <p:spPr>
          <a:xfrm>
            <a:off x="6096000" y="1642370"/>
            <a:ext cx="0" cy="42524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7BAF03-8F40-4022-8610-4CC254C0F04A}"/>
              </a:ext>
            </a:extLst>
          </p:cNvPr>
          <p:cNvSpPr txBox="1"/>
          <p:nvPr/>
        </p:nvSpPr>
        <p:spPr>
          <a:xfrm>
            <a:off x="0" y="1642370"/>
            <a:ext cx="6095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ADVANTAGES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BF366C-8272-4C9C-B6A8-3064FD800418}"/>
              </a:ext>
            </a:extLst>
          </p:cNvPr>
          <p:cNvSpPr txBox="1"/>
          <p:nvPr/>
        </p:nvSpPr>
        <p:spPr>
          <a:xfrm>
            <a:off x="6096004" y="1642370"/>
            <a:ext cx="6095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DISADVANTAGES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85751B-0F9C-4F90-B6FD-4467B0DBFD85}"/>
              </a:ext>
            </a:extLst>
          </p:cNvPr>
          <p:cNvSpPr txBox="1"/>
          <p:nvPr/>
        </p:nvSpPr>
        <p:spPr>
          <a:xfrm>
            <a:off x="443885" y="2547891"/>
            <a:ext cx="5211192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Nexa Extra Light" panose="00000200000000000000" pitchFamily="2" charset="0"/>
              </a:rPr>
              <a:t>• [Text]</a:t>
            </a:r>
            <a:br>
              <a:rPr lang="en-US" sz="2400" dirty="0">
                <a:latin typeface="Nexa Extra Light" panose="00000200000000000000" pitchFamily="2" charset="0"/>
              </a:rPr>
            </a:br>
            <a:r>
              <a:rPr lang="en-US" sz="2400" dirty="0">
                <a:latin typeface="Nexa Extra Light" panose="00000200000000000000" pitchFamily="2" charset="0"/>
              </a:rPr>
              <a:t>• [Text]</a:t>
            </a:r>
            <a:br>
              <a:rPr lang="en-US" sz="2400" dirty="0">
                <a:latin typeface="Nexa Extra Light" panose="00000200000000000000" pitchFamily="2" charset="0"/>
              </a:rPr>
            </a:br>
            <a:r>
              <a:rPr lang="en-US" sz="2400" dirty="0">
                <a:latin typeface="Nexa Extra Light" panose="00000200000000000000" pitchFamily="2" charset="0"/>
              </a:rPr>
              <a:t>• [Text]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9CBE2B-0816-4E1A-AE57-34CCF8DCF8AC}"/>
              </a:ext>
            </a:extLst>
          </p:cNvPr>
          <p:cNvSpPr txBox="1"/>
          <p:nvPr/>
        </p:nvSpPr>
        <p:spPr>
          <a:xfrm>
            <a:off x="6538406" y="2580444"/>
            <a:ext cx="5211192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050505"/>
                </a:solidFill>
                <a:effectLst/>
                <a:latin typeface="Nexa Extra Light" panose="00000200000000000000" pitchFamily="2" charset="0"/>
              </a:rPr>
              <a:t>• </a:t>
            </a:r>
            <a:r>
              <a:rPr lang="en-US" sz="2400" dirty="0">
                <a:latin typeface="Nexa Extra Light" panose="00000200000000000000" pitchFamily="2" charset="0"/>
              </a:rPr>
              <a:t>[Text]</a:t>
            </a:r>
          </a:p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050505"/>
                </a:solidFill>
                <a:effectLst/>
                <a:latin typeface="Nexa Extra Light" panose="00000200000000000000" pitchFamily="2" charset="0"/>
              </a:rPr>
              <a:t>• </a:t>
            </a:r>
            <a:r>
              <a:rPr lang="en-US" sz="2400" dirty="0">
                <a:latin typeface="Nexa Extra Light" panose="00000200000000000000" pitchFamily="2" charset="0"/>
              </a:rPr>
              <a:t>[Text]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50505"/>
                </a:solidFill>
                <a:latin typeface="Nexa Extra Light" panose="00000200000000000000" pitchFamily="2" charset="0"/>
              </a:rPr>
              <a:t>• </a:t>
            </a:r>
            <a:r>
              <a:rPr lang="en-US" sz="2400" dirty="0">
                <a:latin typeface="Nexa Extra Light" panose="00000200000000000000" pitchFamily="2" charset="0"/>
              </a:rPr>
              <a:t>[Text]</a:t>
            </a:r>
          </a:p>
        </p:txBody>
      </p:sp>
    </p:spTree>
    <p:extLst>
      <p:ext uri="{BB962C8B-B14F-4D97-AF65-F5344CB8AC3E}">
        <p14:creationId xmlns:p14="http://schemas.microsoft.com/office/powerpoint/2010/main" val="3192141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2088119" y="413525"/>
            <a:ext cx="8015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Nexa Heavy" panose="00000A00000000000000" pitchFamily="2" charset="0"/>
              </a:rPr>
              <a:t>GATE DIFFUSION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AA141C-5CE5-459E-B9A1-7C1585BEFDA0}"/>
              </a:ext>
            </a:extLst>
          </p:cNvPr>
          <p:cNvCxnSpPr/>
          <p:nvPr/>
        </p:nvCxnSpPr>
        <p:spPr>
          <a:xfrm>
            <a:off x="6096000" y="1642370"/>
            <a:ext cx="0" cy="42524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7BAF03-8F40-4022-8610-4CC254C0F04A}"/>
              </a:ext>
            </a:extLst>
          </p:cNvPr>
          <p:cNvSpPr txBox="1"/>
          <p:nvPr/>
        </p:nvSpPr>
        <p:spPr>
          <a:xfrm>
            <a:off x="0" y="1642370"/>
            <a:ext cx="6095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ADVANTAGES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BF366C-8272-4C9C-B6A8-3064FD800418}"/>
              </a:ext>
            </a:extLst>
          </p:cNvPr>
          <p:cNvSpPr txBox="1"/>
          <p:nvPr/>
        </p:nvSpPr>
        <p:spPr>
          <a:xfrm>
            <a:off x="6096004" y="1642370"/>
            <a:ext cx="6095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DISADVANTAGES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85751B-0F9C-4F90-B6FD-4467B0DBFD85}"/>
              </a:ext>
            </a:extLst>
          </p:cNvPr>
          <p:cNvSpPr txBox="1"/>
          <p:nvPr/>
        </p:nvSpPr>
        <p:spPr>
          <a:xfrm>
            <a:off x="443885" y="2547891"/>
            <a:ext cx="5211192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Nexa Extra Light" panose="00000200000000000000" pitchFamily="2" charset="0"/>
              </a:rPr>
              <a:t>• Low Power</a:t>
            </a:r>
            <a:br>
              <a:rPr lang="en-US" sz="2400" dirty="0">
                <a:latin typeface="Nexa Extra Light" panose="00000200000000000000" pitchFamily="2" charset="0"/>
              </a:rPr>
            </a:br>
            <a:r>
              <a:rPr lang="en-US" sz="2400" dirty="0">
                <a:latin typeface="Nexa Extra Light" panose="00000200000000000000" pitchFamily="2" charset="0"/>
              </a:rPr>
              <a:t>• Lower Transistor Count</a:t>
            </a:r>
            <a:br>
              <a:rPr lang="en-US" sz="2400" dirty="0">
                <a:latin typeface="Nexa Extra Light" panose="00000200000000000000" pitchFamily="2" charset="0"/>
              </a:rPr>
            </a:br>
            <a:r>
              <a:rPr lang="en-US" sz="2400" dirty="0">
                <a:latin typeface="Nexa Extra Light" panose="00000200000000000000" pitchFamily="2" charset="0"/>
              </a:rPr>
              <a:t>• Lower Cell 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9CBE2B-0816-4E1A-AE57-34CCF8DCF8AC}"/>
              </a:ext>
            </a:extLst>
          </p:cNvPr>
          <p:cNvSpPr txBox="1"/>
          <p:nvPr/>
        </p:nvSpPr>
        <p:spPr>
          <a:xfrm>
            <a:off x="6538406" y="2580444"/>
            <a:ext cx="5211192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050505"/>
                </a:solidFill>
                <a:effectLst/>
                <a:latin typeface="Nexa Extra Light" panose="00000200000000000000" pitchFamily="2" charset="0"/>
              </a:rPr>
              <a:t>• Signal degradation</a:t>
            </a:r>
          </a:p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050505"/>
                </a:solidFill>
                <a:effectLst/>
                <a:latin typeface="Nexa Extra Light" panose="00000200000000000000" pitchFamily="2" charset="0"/>
              </a:rPr>
              <a:t>• Increased complexity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50505"/>
                </a:solidFill>
                <a:latin typeface="Nexa Extra Light" panose="00000200000000000000" pitchFamily="2" charset="0"/>
              </a:rPr>
              <a:t>• </a:t>
            </a:r>
            <a:r>
              <a:rPr lang="en-US" sz="2400" b="0" i="0" dirty="0">
                <a:solidFill>
                  <a:srgbClr val="050505"/>
                </a:solidFill>
                <a:effectLst/>
                <a:latin typeface="Nexa Extra Light" panose="00000200000000000000" pitchFamily="2" charset="0"/>
              </a:rPr>
              <a:t>Increased propagation delay.</a:t>
            </a:r>
            <a:endParaRPr lang="en-US" sz="2400" dirty="0">
              <a:latin typeface="Nexa Extra Light" panose="000002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393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CF6F2-BA86-77CA-65DA-D48143EBC9C2}"/>
              </a:ext>
            </a:extLst>
          </p:cNvPr>
          <p:cNvSpPr txBox="1"/>
          <p:nvPr/>
        </p:nvSpPr>
        <p:spPr>
          <a:xfrm>
            <a:off x="2682570" y="3075057"/>
            <a:ext cx="6826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Nexa Heavy" panose="00000A00000000000000" pitchFamily="2" charset="0"/>
              </a:rPr>
              <a:t>ANY QUESTIONS?</a:t>
            </a:r>
            <a:endParaRPr lang="en-US" sz="24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292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Full Adder Circuit – How it Works">
            <a:extLst>
              <a:ext uri="{FF2B5EF4-FFF2-40B4-BE49-F238E27FC236}">
                <a16:creationId xmlns:a16="http://schemas.microsoft.com/office/drawing/2014/main" id="{69749440-F328-45E3-8177-06C553C0E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925" y="1957571"/>
            <a:ext cx="890815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660674-346A-4A21-8093-98C8565D6D8E}"/>
              </a:ext>
            </a:extLst>
          </p:cNvPr>
          <p:cNvSpPr txBox="1"/>
          <p:nvPr/>
        </p:nvSpPr>
        <p:spPr>
          <a:xfrm>
            <a:off x="3585180" y="413525"/>
            <a:ext cx="50216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FULL ADDER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CIRCUIT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737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60674-346A-4A21-8093-98C8565D6D8E}"/>
              </a:ext>
            </a:extLst>
          </p:cNvPr>
          <p:cNvSpPr txBox="1"/>
          <p:nvPr/>
        </p:nvSpPr>
        <p:spPr>
          <a:xfrm>
            <a:off x="3585180" y="413525"/>
            <a:ext cx="50216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FULL ADDER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TRUTH TABLE</a:t>
            </a:r>
            <a:endParaRPr lang="en-US" sz="8200" dirty="0">
              <a:latin typeface="Nexa Heavy" panose="00000A00000000000000" pitchFamily="2" charset="0"/>
            </a:endParaRPr>
          </a:p>
        </p:txBody>
      </p:sp>
      <p:pic>
        <p:nvPicPr>
          <p:cNvPr id="2050" name="Picture 2" descr="Full Adder - Javatpoint">
            <a:extLst>
              <a:ext uri="{FF2B5EF4-FFF2-40B4-BE49-F238E27FC236}">
                <a16:creationId xmlns:a16="http://schemas.microsoft.com/office/drawing/2014/main" id="{94AB4CD1-1A05-4F48-B58F-35C76FE75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353" y="1957570"/>
            <a:ext cx="629529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484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CF6F2-BA86-77CA-65DA-D48143EBC9C2}"/>
              </a:ext>
            </a:extLst>
          </p:cNvPr>
          <p:cNvSpPr txBox="1"/>
          <p:nvPr/>
        </p:nvSpPr>
        <p:spPr>
          <a:xfrm>
            <a:off x="2828127" y="2798058"/>
            <a:ext cx="65357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CONVENTIONAL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FULL ADDER (28T)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60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3585180" y="413525"/>
            <a:ext cx="50216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CONVENTIONAL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SCHEMATIC</a:t>
            </a:r>
            <a:endParaRPr lang="en-US" sz="8200" dirty="0">
              <a:latin typeface="Nexa Heavy" panose="00000A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9988BA-CAC9-472C-92B2-4825E1A90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87247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2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B994E-6B0C-4E8F-AE41-B2A1FC363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872475"/>
            <a:ext cx="8128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2116974" y="413525"/>
            <a:ext cx="795805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CONVENTIONAL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INPUT &amp; OUTPUT WAVEFORM</a:t>
            </a:r>
            <a:endParaRPr lang="en-US" sz="8200" dirty="0">
              <a:latin typeface="Nexa Heavy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80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9A5E8-699B-5557-1F85-7D3A01955D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66545-1046-45B3-9CFD-0A2A38A2BDFA}"/>
              </a:ext>
            </a:extLst>
          </p:cNvPr>
          <p:cNvSpPr txBox="1"/>
          <p:nvPr/>
        </p:nvSpPr>
        <p:spPr>
          <a:xfrm>
            <a:off x="3585180" y="413525"/>
            <a:ext cx="50216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Nexa Heavy" panose="00000A00000000000000" pitchFamily="2" charset="0"/>
              </a:rPr>
              <a:t>CONVENTIONAL</a:t>
            </a:r>
          </a:p>
          <a:p>
            <a:pPr algn="ctr"/>
            <a:r>
              <a:rPr lang="en-US" sz="4000" dirty="0">
                <a:latin typeface="Nexa Heavy" panose="00000A00000000000000" pitchFamily="2" charset="0"/>
              </a:rPr>
              <a:t>LAYOUT</a:t>
            </a:r>
            <a:endParaRPr lang="en-US" sz="8200" dirty="0">
              <a:latin typeface="Nexa Heavy" panose="00000A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F7006-ABAB-443C-9D7F-B31B8B5A5D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32001" y="2062988"/>
            <a:ext cx="8127999" cy="41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37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473</Words>
  <Application>Microsoft Office PowerPoint</Application>
  <PresentationFormat>Widescreen</PresentationFormat>
  <Paragraphs>147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 Light</vt:lpstr>
      <vt:lpstr>Calibri</vt:lpstr>
      <vt:lpstr>Nexa Extra Light</vt:lpstr>
      <vt:lpstr>Arial</vt:lpstr>
      <vt:lpstr>Nexa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 STRIX</dc:creator>
  <cp:lastModifiedBy>Rakin Ahmed</cp:lastModifiedBy>
  <cp:revision>50</cp:revision>
  <dcterms:created xsi:type="dcterms:W3CDTF">2023-08-09T19:11:11Z</dcterms:created>
  <dcterms:modified xsi:type="dcterms:W3CDTF">2023-08-23T04:52:16Z</dcterms:modified>
</cp:coreProperties>
</file>